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70"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00CB52D-E34F-4968-AB2D-160387B667B3}" type="datetimeFigureOut">
              <a:rPr lang="en-US" smtClean="0"/>
              <a:pPr/>
              <a:t>5/31/2010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00CB52D-E34F-4968-AB2D-160387B667B3}" type="datetimeFigureOut">
              <a:rPr lang="en-US" smtClean="0"/>
              <a:pPr/>
              <a:t>5/31/2010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00CB52D-E34F-4968-AB2D-160387B667B3}" type="datetimeFigureOut">
              <a:rPr lang="en-US" smtClean="0"/>
              <a:pPr/>
              <a:t>5/31/2010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00CB52D-E34F-4968-AB2D-160387B667B3}" type="datetimeFigureOut">
              <a:rPr lang="en-US" smtClean="0"/>
              <a:pPr/>
              <a:t>5/31/2010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0CB52D-E34F-4968-AB2D-160387B667B3}" type="datetimeFigureOut">
              <a:rPr lang="en-US" smtClean="0"/>
              <a:pPr/>
              <a:t>5/31/2010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00CB52D-E34F-4968-AB2D-160387B667B3}" type="datetimeFigureOut">
              <a:rPr lang="en-US" smtClean="0"/>
              <a:pPr/>
              <a:t>5/31/2010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00CB52D-E34F-4968-AB2D-160387B667B3}" type="datetimeFigureOut">
              <a:rPr lang="en-US" smtClean="0"/>
              <a:pPr/>
              <a:t>5/31/2010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00CB52D-E34F-4968-AB2D-160387B667B3}" type="datetimeFigureOut">
              <a:rPr lang="en-US" smtClean="0"/>
              <a:pPr/>
              <a:t>5/31/2010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0CB52D-E34F-4968-AB2D-160387B667B3}" type="datetimeFigureOut">
              <a:rPr lang="en-US" smtClean="0"/>
              <a:pPr/>
              <a:t>5/31/2010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0CB52D-E34F-4968-AB2D-160387B667B3}" type="datetimeFigureOut">
              <a:rPr lang="en-US" smtClean="0"/>
              <a:pPr/>
              <a:t>5/31/2010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0CB52D-E34F-4968-AB2D-160387B667B3}" type="datetimeFigureOut">
              <a:rPr lang="en-US" smtClean="0"/>
              <a:pPr/>
              <a:t>5/31/2010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DE33EEC-5C79-43BA-B7A3-A215688CB004}"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CB52D-E34F-4968-AB2D-160387B667B3}" type="datetimeFigureOut">
              <a:rPr lang="en-US" smtClean="0"/>
              <a:pPr/>
              <a:t>5/31/2010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E33EEC-5C79-43BA-B7A3-A215688CB004}"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hyperlink" Target="http://www.enchantedlearning.com/" TargetMode="Externa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3.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slide" Target="slide5.xml"/><Relationship Id="rId15" Type="http://schemas.openxmlformats.org/officeDocument/2006/relationships/slide" Target="slide15.xml"/><Relationship Id="rId10" Type="http://schemas.openxmlformats.org/officeDocument/2006/relationships/slide" Target="slide10.xml"/><Relationship Id="rId4" Type="http://schemas.openxmlformats.org/officeDocument/2006/relationships/slide" Target="slide4.xml"/><Relationship Id="rId9" Type="http://schemas.openxmlformats.org/officeDocument/2006/relationships/slide" Target="slide9.xml"/><Relationship Id="rId14" Type="http://schemas.openxmlformats.org/officeDocument/2006/relationships/slide" Target="slide1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WordArt 2"/>
          <p:cNvSpPr>
            <a:spLocks noChangeArrowheads="1" noChangeShapeType="1" noTextEdit="1"/>
          </p:cNvSpPr>
          <p:nvPr/>
        </p:nvSpPr>
        <p:spPr bwMode="auto">
          <a:xfrm>
            <a:off x="3428992" y="642918"/>
            <a:ext cx="2005018" cy="876289"/>
          </a:xfrm>
          <a:prstGeom prst="rect">
            <a:avLst/>
          </a:prstGeom>
        </p:spPr>
        <p:txBody>
          <a:bodyPr wrap="none" fromWordArt="1">
            <a:prstTxWarp prst="textPlain">
              <a:avLst>
                <a:gd name="adj" fmla="val 50000"/>
              </a:avLst>
            </a:prstTxWarp>
          </a:bodyPr>
          <a:lstStyle/>
          <a:p>
            <a:pPr algn="ctr" rtl="0"/>
            <a:r>
              <a:rPr lang="en-AU" sz="3600" kern="10" spc="0" dirty="0" smtClean="0">
                <a:ln w="9525">
                  <a:solidFill>
                    <a:srgbClr val="000000"/>
                  </a:solidFill>
                  <a:round/>
                  <a:headEnd/>
                  <a:tailEnd/>
                </a:ln>
                <a:gradFill rotWithShape="1">
                  <a:gsLst>
                    <a:gs pos="0">
                      <a:srgbClr val="00B0F0"/>
                    </a:gs>
                    <a:gs pos="100000">
                      <a:srgbClr val="000000"/>
                    </a:gs>
                  </a:gsLst>
                  <a:lin ang="5400000" scaled="1"/>
                </a:gradFill>
                <a:effectLst/>
                <a:latin typeface="Broadway"/>
              </a:rPr>
              <a:t>MY</a:t>
            </a:r>
            <a:endParaRPr lang="en-AU" sz="3600" kern="10" spc="0" dirty="0">
              <a:ln w="9525">
                <a:solidFill>
                  <a:srgbClr val="000000"/>
                </a:solidFill>
                <a:round/>
                <a:headEnd/>
                <a:tailEnd/>
              </a:ln>
              <a:gradFill rotWithShape="1">
                <a:gsLst>
                  <a:gs pos="0">
                    <a:srgbClr val="00B0F0"/>
                  </a:gs>
                  <a:gs pos="100000">
                    <a:srgbClr val="000000"/>
                  </a:gs>
                </a:gsLst>
                <a:lin ang="5400000" scaled="1"/>
              </a:gradFill>
              <a:effectLst/>
              <a:latin typeface="Broadway"/>
            </a:endParaRPr>
          </a:p>
        </p:txBody>
      </p:sp>
      <p:sp>
        <p:nvSpPr>
          <p:cNvPr id="1027" name="WordArt 3"/>
          <p:cNvSpPr>
            <a:spLocks noChangeArrowheads="1" noChangeShapeType="1" noTextEdit="1"/>
          </p:cNvSpPr>
          <p:nvPr/>
        </p:nvSpPr>
        <p:spPr bwMode="auto">
          <a:xfrm>
            <a:off x="1500166" y="1581150"/>
            <a:ext cx="5786478" cy="990594"/>
          </a:xfrm>
          <a:prstGeom prst="rect">
            <a:avLst/>
          </a:prstGeom>
        </p:spPr>
        <p:txBody>
          <a:bodyPr wrap="none" fromWordArt="1">
            <a:prstTxWarp prst="textPlain">
              <a:avLst>
                <a:gd name="adj" fmla="val 50000"/>
              </a:avLst>
            </a:prstTxWarp>
          </a:bodyPr>
          <a:lstStyle/>
          <a:p>
            <a:pPr algn="ctr" rtl="0"/>
            <a:r>
              <a:rPr lang="en-AU" sz="3600" kern="10" spc="0" dirty="0" smtClean="0">
                <a:ln w="9525">
                  <a:solidFill>
                    <a:srgbClr val="000000"/>
                  </a:solidFill>
                  <a:round/>
                  <a:headEnd/>
                  <a:tailEnd/>
                </a:ln>
                <a:gradFill rotWithShape="1">
                  <a:gsLst>
                    <a:gs pos="0">
                      <a:srgbClr val="002060"/>
                    </a:gs>
                    <a:gs pos="100000">
                      <a:srgbClr val="00B0F0"/>
                    </a:gs>
                  </a:gsLst>
                  <a:lin ang="5400000" scaled="1"/>
                </a:gradFill>
                <a:effectLst/>
                <a:latin typeface="Broadway"/>
              </a:rPr>
              <a:t>PRESENTATION</a:t>
            </a:r>
            <a:endParaRPr lang="en-AU" sz="3600" kern="10" spc="0" dirty="0">
              <a:ln w="9525">
                <a:solidFill>
                  <a:srgbClr val="000000"/>
                </a:solidFill>
                <a:round/>
                <a:headEnd/>
                <a:tailEnd/>
              </a:ln>
              <a:gradFill rotWithShape="1">
                <a:gsLst>
                  <a:gs pos="0">
                    <a:srgbClr val="002060"/>
                  </a:gs>
                  <a:gs pos="100000">
                    <a:srgbClr val="00B0F0"/>
                  </a:gs>
                </a:gsLst>
                <a:lin ang="5400000" scaled="1"/>
              </a:gradFill>
              <a:effectLst/>
              <a:latin typeface="Broadway"/>
            </a:endParaRPr>
          </a:p>
        </p:txBody>
      </p:sp>
      <p:sp>
        <p:nvSpPr>
          <p:cNvPr id="1028" name="WordArt 4"/>
          <p:cNvSpPr>
            <a:spLocks noChangeArrowheads="1" noChangeShapeType="1" noTextEdit="1"/>
          </p:cNvSpPr>
          <p:nvPr/>
        </p:nvSpPr>
        <p:spPr bwMode="auto">
          <a:xfrm>
            <a:off x="3571868" y="2643182"/>
            <a:ext cx="1643074" cy="1000132"/>
          </a:xfrm>
          <a:prstGeom prst="rect">
            <a:avLst/>
          </a:prstGeom>
        </p:spPr>
        <p:txBody>
          <a:bodyPr wrap="none" fromWordArt="1">
            <a:prstTxWarp prst="textPlain">
              <a:avLst>
                <a:gd name="adj" fmla="val 50000"/>
              </a:avLst>
            </a:prstTxWarp>
          </a:bodyPr>
          <a:lstStyle/>
          <a:p>
            <a:pPr algn="ctr" rtl="0"/>
            <a:endParaRPr lang="en-AU" sz="3600" kern="10" spc="0" dirty="0">
              <a:ln w="9525">
                <a:solidFill>
                  <a:srgbClr val="000000"/>
                </a:solidFill>
                <a:round/>
                <a:headEnd/>
                <a:tailEnd/>
              </a:ln>
              <a:gradFill rotWithShape="1">
                <a:gsLst>
                  <a:gs pos="0">
                    <a:srgbClr val="00B0F0"/>
                  </a:gs>
                  <a:gs pos="100000">
                    <a:srgbClr val="000000"/>
                  </a:gs>
                </a:gsLst>
                <a:lin ang="5400000" scaled="1"/>
              </a:gradFill>
              <a:effectLst/>
              <a:latin typeface="Broadway"/>
            </a:endParaRPr>
          </a:p>
        </p:txBody>
      </p:sp>
      <p:sp>
        <p:nvSpPr>
          <p:cNvPr id="1029" name="WordArt 5"/>
          <p:cNvSpPr>
            <a:spLocks noChangeArrowheads="1" noChangeShapeType="1" noTextEdit="1"/>
          </p:cNvSpPr>
          <p:nvPr/>
        </p:nvSpPr>
        <p:spPr bwMode="auto">
          <a:xfrm>
            <a:off x="2714612" y="3786190"/>
            <a:ext cx="3357586" cy="1000132"/>
          </a:xfrm>
          <a:prstGeom prst="rect">
            <a:avLst/>
          </a:prstGeom>
        </p:spPr>
        <p:txBody>
          <a:bodyPr wrap="none" fromWordArt="1">
            <a:prstTxWarp prst="textPlain">
              <a:avLst>
                <a:gd name="adj" fmla="val 50000"/>
              </a:avLst>
            </a:prstTxWarp>
          </a:bodyPr>
          <a:lstStyle/>
          <a:p>
            <a:pPr algn="ctr" rtl="0"/>
            <a:r>
              <a:rPr lang="en-AU" sz="3600" kern="10" spc="0" smtClean="0">
                <a:ln w="9525">
                  <a:solidFill>
                    <a:srgbClr val="000000"/>
                  </a:solidFill>
                  <a:round/>
                  <a:headEnd/>
                  <a:tailEnd/>
                </a:ln>
                <a:gradFill rotWithShape="1">
                  <a:gsLst>
                    <a:gs pos="0">
                      <a:srgbClr val="002060"/>
                    </a:gs>
                    <a:gs pos="100000">
                      <a:srgbClr val="00B0F0"/>
                    </a:gs>
                  </a:gsLst>
                  <a:lin ang="5400000" scaled="1"/>
                </a:gradFill>
                <a:effectLst/>
                <a:latin typeface="Broadway"/>
              </a:rPr>
              <a:t>WHALES</a:t>
            </a:r>
            <a:endParaRPr lang="en-AU" sz="3600" kern="10" spc="0">
              <a:ln w="9525">
                <a:solidFill>
                  <a:srgbClr val="000000"/>
                </a:solidFill>
                <a:round/>
                <a:headEnd/>
                <a:tailEnd/>
              </a:ln>
              <a:gradFill rotWithShape="1">
                <a:gsLst>
                  <a:gs pos="0">
                    <a:srgbClr val="002060"/>
                  </a:gs>
                  <a:gs pos="100000">
                    <a:srgbClr val="00B0F0"/>
                  </a:gs>
                </a:gsLst>
                <a:lin ang="5400000" scaled="1"/>
              </a:gradFill>
              <a:effectLst/>
              <a:latin typeface="Broadway"/>
            </a:endParaRPr>
          </a:p>
        </p:txBody>
      </p:sp>
      <p:sp>
        <p:nvSpPr>
          <p:cNvPr id="10" name="WordArt 2"/>
          <p:cNvSpPr>
            <a:spLocks noChangeArrowheads="1" noChangeShapeType="1" noTextEdit="1"/>
          </p:cNvSpPr>
          <p:nvPr/>
        </p:nvSpPr>
        <p:spPr bwMode="auto">
          <a:xfrm>
            <a:off x="3571868" y="2786058"/>
            <a:ext cx="1714512" cy="876289"/>
          </a:xfrm>
          <a:prstGeom prst="rect">
            <a:avLst/>
          </a:prstGeom>
        </p:spPr>
        <p:txBody>
          <a:bodyPr wrap="none" fromWordArt="1">
            <a:prstTxWarp prst="textPlain">
              <a:avLst>
                <a:gd name="adj" fmla="val 50000"/>
              </a:avLst>
            </a:prstTxWarp>
          </a:bodyPr>
          <a:lstStyle/>
          <a:p>
            <a:pPr algn="ctr" rtl="0"/>
            <a:r>
              <a:rPr lang="en-AU" sz="3600" kern="10" dirty="0" smtClean="0">
                <a:ln w="9525">
                  <a:solidFill>
                    <a:srgbClr val="000000"/>
                  </a:solidFill>
                  <a:round/>
                  <a:headEnd/>
                  <a:tailEnd/>
                </a:ln>
                <a:gradFill rotWithShape="1">
                  <a:gsLst>
                    <a:gs pos="0">
                      <a:srgbClr val="00B0F0"/>
                    </a:gs>
                    <a:gs pos="100000">
                      <a:srgbClr val="000000"/>
                    </a:gs>
                  </a:gsLst>
                  <a:lin ang="5400000" scaled="1"/>
                </a:gradFill>
                <a:latin typeface="Broadway"/>
              </a:rPr>
              <a:t>ON</a:t>
            </a:r>
            <a:endParaRPr lang="en-AU" sz="3600" kern="10" spc="0" dirty="0">
              <a:ln w="9525">
                <a:solidFill>
                  <a:srgbClr val="000000"/>
                </a:solidFill>
                <a:round/>
                <a:headEnd/>
                <a:tailEnd/>
              </a:ln>
              <a:gradFill rotWithShape="1">
                <a:gsLst>
                  <a:gs pos="0">
                    <a:srgbClr val="00B0F0"/>
                  </a:gs>
                  <a:gs pos="100000">
                    <a:srgbClr val="000000"/>
                  </a:gs>
                </a:gsLst>
                <a:lin ang="5400000" scaled="1"/>
              </a:gradFill>
              <a:effectLst/>
              <a:latin typeface="Broadway"/>
            </a:endParaRPr>
          </a:p>
        </p:txBody>
      </p:sp>
      <p:sp>
        <p:nvSpPr>
          <p:cNvPr id="1049" name="WordArt 25"/>
          <p:cNvSpPr>
            <a:spLocks noChangeArrowheads="1" noChangeShapeType="1" noTextEdit="1"/>
          </p:cNvSpPr>
          <p:nvPr/>
        </p:nvSpPr>
        <p:spPr bwMode="auto">
          <a:xfrm>
            <a:off x="642910" y="5000636"/>
            <a:ext cx="7429552" cy="1428760"/>
          </a:xfrm>
          <a:prstGeom prst="rect">
            <a:avLst/>
          </a:prstGeom>
        </p:spPr>
        <p:txBody>
          <a:bodyPr wrap="none" fromWordArt="1">
            <a:prstTxWarp prst="textPlain">
              <a:avLst>
                <a:gd name="adj" fmla="val 50000"/>
              </a:avLst>
            </a:prstTxWarp>
          </a:bodyPr>
          <a:lstStyle/>
          <a:p>
            <a:pPr algn="ctr" rtl="0"/>
            <a:r>
              <a:rPr lang="en-AU" sz="3600" kern="10" spc="0" dirty="0" smtClean="0">
                <a:ln w="9525">
                  <a:solidFill>
                    <a:srgbClr val="000000"/>
                  </a:solidFill>
                  <a:round/>
                  <a:headEnd/>
                  <a:tailEnd/>
                </a:ln>
                <a:gradFill rotWithShape="1">
                  <a:gsLst>
                    <a:gs pos="0">
                      <a:srgbClr val="002060"/>
                    </a:gs>
                    <a:gs pos="100000">
                      <a:srgbClr val="00B0F0"/>
                    </a:gs>
                  </a:gsLst>
                  <a:lin ang="5400000" scaled="1"/>
                </a:gradFill>
                <a:effectLst/>
                <a:latin typeface="Broadway"/>
              </a:rPr>
              <a:t>BY ANGELA STEVENS</a:t>
            </a:r>
            <a:endParaRPr lang="en-AU" sz="3600" kern="10" spc="0" dirty="0">
              <a:ln w="9525">
                <a:solidFill>
                  <a:srgbClr val="000000"/>
                </a:solidFill>
                <a:round/>
                <a:headEnd/>
                <a:tailEnd/>
              </a:ln>
              <a:gradFill rotWithShape="1">
                <a:gsLst>
                  <a:gs pos="0">
                    <a:srgbClr val="002060"/>
                  </a:gs>
                  <a:gs pos="100000">
                    <a:srgbClr val="00B0F0"/>
                  </a:gs>
                </a:gsLst>
                <a:lin ang="5400000" scaled="1"/>
              </a:gradFill>
              <a:effectLst/>
              <a:latin typeface="Broadway"/>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solidFill>
                  <a:srgbClr val="0070C0"/>
                </a:solidFill>
              </a:rPr>
              <a:t>ECHOLOCATION</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sz="3600" dirty="0">
                <a:solidFill>
                  <a:srgbClr val="0070C0"/>
                </a:solidFill>
              </a:rPr>
              <a:t>A high pitched sound (normally clicks) is what is made up of echolocation. It is normally sent out by a whale or a dolphin. The whale gets information </a:t>
            </a:r>
            <a:r>
              <a:rPr lang="en-AU" sz="3600" dirty="0" smtClean="0">
                <a:solidFill>
                  <a:srgbClr val="0070C0"/>
                </a:solidFill>
              </a:rPr>
              <a:t>off </a:t>
            </a:r>
            <a:r>
              <a:rPr lang="en-AU" sz="3600" dirty="0">
                <a:solidFill>
                  <a:srgbClr val="0070C0"/>
                </a:solidFill>
              </a:rPr>
              <a:t>the object instantly due to the sound waves of the click. Not just sea animals use echolocation. Animals like Bats use it too. </a:t>
            </a:r>
          </a:p>
          <a:p>
            <a:pPr>
              <a:buNone/>
            </a:pPr>
            <a:endParaRPr lang="en-AU" dirty="0">
              <a:solidFill>
                <a:srgbClr val="0070C0"/>
              </a:solidFill>
            </a:endParaRPr>
          </a:p>
        </p:txBody>
      </p:sp>
    </p:spTree>
  </p:cSld>
  <p:clrMapOvr>
    <a:masterClrMapping/>
  </p:clrMapOvr>
  <p:transition spd="slow">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rPr>
              <a:t>SMELL</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dirty="0">
                <a:solidFill>
                  <a:srgbClr val="0070C0"/>
                </a:solidFill>
              </a:rPr>
              <a:t>Many whales, have a very on going powerful smell. In the brain there is an olfactory bulb which is the main sense of smell but these olfactory bulbs are reduced in Baleen Whales which mean that their smell is different to other whales which have better ‘smelling’ sense. Some whales like a toothed whale have no smelling sense at all. </a:t>
            </a:r>
          </a:p>
          <a:p>
            <a:pPr>
              <a:buNone/>
            </a:pPr>
            <a:endParaRPr lang="en-AU" dirty="0">
              <a:solidFill>
                <a:srgbClr val="0070C0"/>
              </a:solidFill>
            </a:endParaRPr>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70C0"/>
                </a:solidFill>
              </a:rPr>
              <a:t>TASTE &amp; TOUCH</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dirty="0">
                <a:solidFill>
                  <a:srgbClr val="0070C0"/>
                </a:solidFill>
              </a:rPr>
              <a:t>Research shows that whales taste buds are very difficult to work out. Many tests have shown that Dolphins have a good sense of taste. Whales’ skin is very sensitive to touch. Also many Whales have whiskers on their nose which are very stubble like. These whiskers are called vibrissae. These whiskers are very much like a cats whiskers.</a:t>
            </a:r>
          </a:p>
          <a:p>
            <a:pPr>
              <a:buNone/>
            </a:pPr>
            <a:endParaRPr lang="en-AU" dirty="0">
              <a:solidFill>
                <a:srgbClr val="0070C0"/>
              </a:solidFill>
            </a:endParaRPr>
          </a:p>
        </p:txBody>
      </p:sp>
    </p:spTree>
  </p:cSld>
  <p:clrMapOvr>
    <a:masterClrMapping/>
  </p:clrMapOvr>
  <p:transition spd="slow">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rPr>
              <a:t>PICTURE PAGE</a:t>
            </a:r>
            <a:endParaRPr lang="en-AU" dirty="0">
              <a:solidFill>
                <a:srgbClr val="0070C0"/>
              </a:solidFill>
            </a:endParaRPr>
          </a:p>
        </p:txBody>
      </p:sp>
      <p:pic>
        <p:nvPicPr>
          <p:cNvPr id="2050" name="Picture 2"/>
          <p:cNvPicPr>
            <a:picLocks noGrp="1" noChangeAspect="1" noChangeArrowheads="1"/>
          </p:cNvPicPr>
          <p:nvPr>
            <p:ph idx="1"/>
          </p:nvPr>
        </p:nvPicPr>
        <p:blipFill>
          <a:blip r:embed="rId3" cstate="print"/>
          <a:srcRect/>
          <a:stretch>
            <a:fillRect/>
          </a:stretch>
        </p:blipFill>
        <p:spPr bwMode="auto">
          <a:xfrm>
            <a:off x="357158" y="1428736"/>
            <a:ext cx="2525312" cy="1563771"/>
          </a:xfrm>
          <a:prstGeom prst="rect">
            <a:avLst/>
          </a:prstGeom>
          <a:noFill/>
          <a:ln w="9525">
            <a:noFill/>
            <a:miter lim="800000"/>
            <a:headEnd/>
            <a:tailEnd/>
          </a:ln>
          <a:effectLst/>
        </p:spPr>
      </p:pic>
      <p:sp>
        <p:nvSpPr>
          <p:cNvPr id="5" name="TextBox 4"/>
          <p:cNvSpPr txBox="1"/>
          <p:nvPr/>
        </p:nvSpPr>
        <p:spPr>
          <a:xfrm>
            <a:off x="571472" y="3143248"/>
            <a:ext cx="2571768" cy="830997"/>
          </a:xfrm>
          <a:prstGeom prst="rect">
            <a:avLst/>
          </a:prstGeom>
          <a:noFill/>
        </p:spPr>
        <p:txBody>
          <a:bodyPr wrap="square" rtlCol="0">
            <a:spAutoFit/>
          </a:bodyPr>
          <a:lstStyle/>
          <a:p>
            <a:r>
              <a:rPr lang="en-AU" sz="2400" dirty="0" smtClean="0">
                <a:solidFill>
                  <a:srgbClr val="0070C0"/>
                </a:solidFill>
              </a:rPr>
              <a:t>Killer Whale-Jumping out of the water</a:t>
            </a:r>
            <a:endParaRPr lang="en-AU" sz="2400" dirty="0">
              <a:solidFill>
                <a:srgbClr val="0070C0"/>
              </a:solidFill>
            </a:endParaRPr>
          </a:p>
        </p:txBody>
      </p:sp>
      <p:pic>
        <p:nvPicPr>
          <p:cNvPr id="2051" name="Picture 3"/>
          <p:cNvPicPr>
            <a:picLocks noChangeAspect="1" noChangeArrowheads="1"/>
          </p:cNvPicPr>
          <p:nvPr/>
        </p:nvPicPr>
        <p:blipFill>
          <a:blip r:embed="rId4" cstate="print"/>
          <a:srcRect/>
          <a:stretch>
            <a:fillRect/>
          </a:stretch>
        </p:blipFill>
        <p:spPr bwMode="auto">
          <a:xfrm>
            <a:off x="3214678" y="1500173"/>
            <a:ext cx="2214578" cy="1460365"/>
          </a:xfrm>
          <a:prstGeom prst="rect">
            <a:avLst/>
          </a:prstGeom>
          <a:noFill/>
          <a:ln w="9525">
            <a:noFill/>
            <a:miter lim="800000"/>
            <a:headEnd/>
            <a:tailEnd/>
          </a:ln>
          <a:effectLst/>
        </p:spPr>
      </p:pic>
      <p:sp>
        <p:nvSpPr>
          <p:cNvPr id="7" name="TextBox 6"/>
          <p:cNvSpPr txBox="1"/>
          <p:nvPr/>
        </p:nvSpPr>
        <p:spPr>
          <a:xfrm>
            <a:off x="3286116" y="3143248"/>
            <a:ext cx="2286016" cy="461665"/>
          </a:xfrm>
          <a:prstGeom prst="rect">
            <a:avLst/>
          </a:prstGeom>
          <a:noFill/>
        </p:spPr>
        <p:txBody>
          <a:bodyPr wrap="square" rtlCol="0">
            <a:spAutoFit/>
          </a:bodyPr>
          <a:lstStyle/>
          <a:p>
            <a:r>
              <a:rPr lang="en-AU" sz="2400" dirty="0" smtClean="0">
                <a:solidFill>
                  <a:srgbClr val="0070C0"/>
                </a:solidFill>
              </a:rPr>
              <a:t>Awesome Jump!!!</a:t>
            </a:r>
            <a:endParaRPr lang="en-AU" sz="2400" dirty="0">
              <a:solidFill>
                <a:srgbClr val="0070C0"/>
              </a:solidFill>
            </a:endParaRPr>
          </a:p>
        </p:txBody>
      </p:sp>
      <p:pic>
        <p:nvPicPr>
          <p:cNvPr id="2052" name="Picture 4"/>
          <p:cNvPicPr>
            <a:picLocks noChangeAspect="1" noChangeArrowheads="1"/>
          </p:cNvPicPr>
          <p:nvPr/>
        </p:nvPicPr>
        <p:blipFill>
          <a:blip r:embed="rId5" cstate="print"/>
          <a:srcRect/>
          <a:stretch>
            <a:fillRect/>
          </a:stretch>
        </p:blipFill>
        <p:spPr bwMode="auto">
          <a:xfrm>
            <a:off x="5857884" y="1571612"/>
            <a:ext cx="2143140" cy="1425406"/>
          </a:xfrm>
          <a:prstGeom prst="rect">
            <a:avLst/>
          </a:prstGeom>
          <a:noFill/>
          <a:ln w="9525">
            <a:noFill/>
            <a:miter lim="800000"/>
            <a:headEnd/>
            <a:tailEnd/>
          </a:ln>
          <a:effectLst/>
        </p:spPr>
      </p:pic>
      <p:sp>
        <p:nvSpPr>
          <p:cNvPr id="9" name="TextBox 8"/>
          <p:cNvSpPr txBox="1"/>
          <p:nvPr/>
        </p:nvSpPr>
        <p:spPr>
          <a:xfrm>
            <a:off x="5929322" y="3143248"/>
            <a:ext cx="2143140" cy="830997"/>
          </a:xfrm>
          <a:prstGeom prst="rect">
            <a:avLst/>
          </a:prstGeom>
          <a:noFill/>
        </p:spPr>
        <p:txBody>
          <a:bodyPr wrap="square" rtlCol="0">
            <a:spAutoFit/>
          </a:bodyPr>
          <a:lstStyle/>
          <a:p>
            <a:r>
              <a:rPr lang="en-AU" sz="2400" dirty="0" smtClean="0">
                <a:solidFill>
                  <a:srgbClr val="0070C0"/>
                </a:solidFill>
              </a:rPr>
              <a:t>Cool looking...but deadly!</a:t>
            </a:r>
            <a:endParaRPr lang="en-AU" sz="2400" dirty="0">
              <a:solidFill>
                <a:srgbClr val="0070C0"/>
              </a:solidFill>
            </a:endParaRPr>
          </a:p>
        </p:txBody>
      </p:sp>
      <p:pic>
        <p:nvPicPr>
          <p:cNvPr id="2053" name="Picture 5"/>
          <p:cNvPicPr>
            <a:picLocks noChangeAspect="1" noChangeArrowheads="1"/>
          </p:cNvPicPr>
          <p:nvPr/>
        </p:nvPicPr>
        <p:blipFill>
          <a:blip r:embed="rId6" cstate="print"/>
          <a:srcRect/>
          <a:stretch>
            <a:fillRect/>
          </a:stretch>
        </p:blipFill>
        <p:spPr bwMode="auto">
          <a:xfrm>
            <a:off x="3357554" y="3714752"/>
            <a:ext cx="1975113" cy="1528760"/>
          </a:xfrm>
          <a:prstGeom prst="rect">
            <a:avLst/>
          </a:prstGeom>
          <a:noFill/>
          <a:ln w="9525">
            <a:noFill/>
            <a:miter lim="800000"/>
            <a:headEnd/>
            <a:tailEnd/>
          </a:ln>
          <a:effectLst/>
        </p:spPr>
      </p:pic>
      <p:sp>
        <p:nvSpPr>
          <p:cNvPr id="11" name="TextBox 10"/>
          <p:cNvSpPr txBox="1"/>
          <p:nvPr/>
        </p:nvSpPr>
        <p:spPr>
          <a:xfrm>
            <a:off x="3286116" y="5500702"/>
            <a:ext cx="2428892" cy="461665"/>
          </a:xfrm>
          <a:prstGeom prst="rect">
            <a:avLst/>
          </a:prstGeom>
          <a:noFill/>
        </p:spPr>
        <p:txBody>
          <a:bodyPr wrap="square" rtlCol="0">
            <a:spAutoFit/>
          </a:bodyPr>
          <a:lstStyle/>
          <a:p>
            <a:r>
              <a:rPr lang="en-AU" sz="2400" dirty="0" smtClean="0">
                <a:solidFill>
                  <a:srgbClr val="0070C0"/>
                </a:solidFill>
              </a:rPr>
              <a:t>Beluga whale!!-Cute!</a:t>
            </a:r>
            <a:endParaRPr lang="en-AU" sz="2400" dirty="0">
              <a:solidFill>
                <a:srgbClr val="0070C0"/>
              </a:solidFill>
            </a:endParaRPr>
          </a:p>
        </p:txBody>
      </p:sp>
    </p:spTree>
  </p:cSld>
  <p:clrMapOvr>
    <a:masterClrMapping/>
  </p:clrMapOvr>
  <p:transition spd="slow">
    <p:check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70C0"/>
                </a:solidFill>
              </a:rPr>
              <a:t>BIBLIOGRAPHY</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dirty="0" smtClean="0">
                <a:solidFill>
                  <a:srgbClr val="0070C0"/>
                </a:solidFill>
              </a:rPr>
              <a:t>Websites:</a:t>
            </a:r>
          </a:p>
          <a:p>
            <a:pPr>
              <a:buNone/>
            </a:pPr>
            <a:r>
              <a:rPr lang="en-AU" dirty="0" smtClean="0">
                <a:solidFill>
                  <a:srgbClr val="0070C0"/>
                </a:solidFill>
                <a:hlinkClick r:id="rId3"/>
              </a:rPr>
              <a:t>www.google.com</a:t>
            </a:r>
            <a:endParaRPr lang="en-AU" dirty="0" smtClean="0">
              <a:solidFill>
                <a:srgbClr val="0070C0"/>
              </a:solidFill>
            </a:endParaRPr>
          </a:p>
          <a:p>
            <a:pPr>
              <a:buNone/>
            </a:pPr>
            <a:r>
              <a:rPr lang="en-AU" dirty="0" smtClean="0">
                <a:solidFill>
                  <a:srgbClr val="0070C0"/>
                </a:solidFill>
                <a:hlinkClick r:id="rId4"/>
              </a:rPr>
              <a:t>www.enchantedlearning.com</a:t>
            </a:r>
            <a:r>
              <a:rPr lang="en-AU" dirty="0" smtClean="0">
                <a:solidFill>
                  <a:srgbClr val="0070C0"/>
                </a:solidFill>
              </a:rPr>
              <a:t> </a:t>
            </a:r>
          </a:p>
          <a:p>
            <a:pPr>
              <a:buNone/>
            </a:pPr>
            <a:endParaRPr lang="en-AU" dirty="0">
              <a:solidFill>
                <a:srgbClr val="0070C0"/>
              </a:solidFill>
            </a:endParaRPr>
          </a:p>
          <a:p>
            <a:pPr>
              <a:buNone/>
            </a:pPr>
            <a:r>
              <a:rPr lang="en-AU" dirty="0" smtClean="0">
                <a:solidFill>
                  <a:srgbClr val="0070C0"/>
                </a:solidFill>
              </a:rPr>
              <a:t>Keywords (for google) </a:t>
            </a:r>
          </a:p>
          <a:p>
            <a:pPr>
              <a:buNone/>
            </a:pPr>
            <a:r>
              <a:rPr lang="en-AU" dirty="0" smtClean="0">
                <a:solidFill>
                  <a:srgbClr val="0070C0"/>
                </a:solidFill>
              </a:rPr>
              <a:t>Kids+whales, sea mammals and dolphins</a:t>
            </a:r>
            <a:endParaRPr lang="en-AU" dirty="0">
              <a:solidFill>
                <a:srgbClr val="0070C0"/>
              </a:solidFill>
            </a:endParaRPr>
          </a:p>
        </p:txBody>
      </p:sp>
    </p:spTree>
  </p:cSld>
  <p:clrMapOvr>
    <a:masterClrMapping/>
  </p:clrMapOvr>
  <p:transition spd="slow">
    <p:checke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WordArt 2"/>
          <p:cNvSpPr>
            <a:spLocks noChangeArrowheads="1" noChangeShapeType="1" noTextEdit="1"/>
          </p:cNvSpPr>
          <p:nvPr/>
        </p:nvSpPr>
        <p:spPr bwMode="auto">
          <a:xfrm>
            <a:off x="785786" y="1323974"/>
            <a:ext cx="7429551" cy="2890843"/>
          </a:xfrm>
          <a:prstGeom prst="rect">
            <a:avLst/>
          </a:prstGeom>
        </p:spPr>
        <p:txBody>
          <a:bodyPr wrap="none" fromWordArt="1">
            <a:prstTxWarp prst="textPlain">
              <a:avLst>
                <a:gd name="adj" fmla="val 50000"/>
              </a:avLst>
            </a:prstTxWarp>
          </a:bodyPr>
          <a:lstStyle/>
          <a:p>
            <a:pPr algn="ctr" rtl="0"/>
            <a:r>
              <a:rPr lang="en-AU" sz="3600" kern="10" spc="0" smtClean="0">
                <a:ln w="9525">
                  <a:solidFill>
                    <a:srgbClr val="000000"/>
                  </a:solidFill>
                  <a:round/>
                  <a:headEnd/>
                  <a:tailEnd/>
                </a:ln>
                <a:gradFill rotWithShape="1">
                  <a:gsLst>
                    <a:gs pos="0">
                      <a:srgbClr val="00B0F0"/>
                    </a:gs>
                    <a:gs pos="100000">
                      <a:srgbClr val="002060"/>
                    </a:gs>
                  </a:gsLst>
                  <a:path path="rect">
                    <a:fillToRect l="50000" t="50000" r="50000" b="50000"/>
                  </a:path>
                </a:gradFill>
                <a:effectLst/>
                <a:latin typeface="Gill Sans Ultra Bold"/>
              </a:rPr>
              <a:t>!...THE END...!</a:t>
            </a:r>
          </a:p>
          <a:p>
            <a:pPr algn="ctr" rtl="0"/>
            <a:r>
              <a:rPr lang="en-AU" sz="3600" kern="10" spc="0" smtClean="0">
                <a:ln w="9525">
                  <a:solidFill>
                    <a:srgbClr val="000000"/>
                  </a:solidFill>
                  <a:round/>
                  <a:headEnd/>
                  <a:tailEnd/>
                </a:ln>
                <a:gradFill rotWithShape="1">
                  <a:gsLst>
                    <a:gs pos="0">
                      <a:srgbClr val="00B0F0"/>
                    </a:gs>
                    <a:gs pos="100000">
                      <a:srgbClr val="002060"/>
                    </a:gs>
                  </a:gsLst>
                  <a:path path="rect">
                    <a:fillToRect l="50000" t="50000" r="50000" b="50000"/>
                  </a:path>
                </a:gradFill>
                <a:effectLst/>
                <a:latin typeface="Gill Sans Ultra Bold"/>
              </a:rPr>
              <a:t>(for now!)</a:t>
            </a:r>
            <a:endParaRPr lang="en-AU" sz="3600" kern="10" spc="0">
              <a:ln w="9525">
                <a:solidFill>
                  <a:srgbClr val="000000"/>
                </a:solidFill>
                <a:round/>
                <a:headEnd/>
                <a:tailEnd/>
              </a:ln>
              <a:gradFill rotWithShape="1">
                <a:gsLst>
                  <a:gs pos="0">
                    <a:srgbClr val="00B0F0"/>
                  </a:gs>
                  <a:gs pos="100000">
                    <a:srgbClr val="002060"/>
                  </a:gs>
                </a:gsLst>
                <a:path path="rect">
                  <a:fillToRect l="50000" t="50000" r="50000" b="50000"/>
                </a:path>
              </a:gradFill>
              <a:effectLst/>
              <a:latin typeface="Gill Sans Ultra Bold"/>
            </a:endParaRPr>
          </a:p>
        </p:txBody>
      </p:sp>
    </p:spTree>
  </p:cSld>
  <p:clrMapOvr>
    <a:masterClrMapping/>
  </p:clrMapOvr>
  <p:transition spd="slow">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latin typeface="Goudy Stout" pitchFamily="18" charset="0"/>
              </a:rPr>
              <a:t>CONTENTS</a:t>
            </a:r>
            <a:endParaRPr lang="en-AU" dirty="0">
              <a:solidFill>
                <a:srgbClr val="0070C0"/>
              </a:solidFill>
              <a:latin typeface="Goudy Stout" pitchFamily="18" charset="0"/>
            </a:endParaRPr>
          </a:p>
        </p:txBody>
      </p:sp>
      <p:sp>
        <p:nvSpPr>
          <p:cNvPr id="3" name="Content Placeholder 2"/>
          <p:cNvSpPr>
            <a:spLocks noGrp="1"/>
          </p:cNvSpPr>
          <p:nvPr>
            <p:ph idx="1"/>
          </p:nvPr>
        </p:nvSpPr>
        <p:spPr/>
        <p:txBody>
          <a:bodyPr>
            <a:noAutofit/>
          </a:bodyPr>
          <a:lstStyle/>
          <a:p>
            <a:pPr algn="ctr">
              <a:buNone/>
            </a:pPr>
            <a:r>
              <a:rPr lang="en-AU" sz="2000" dirty="0" smtClean="0">
                <a:solidFill>
                  <a:schemeClr val="bg1"/>
                </a:solidFill>
                <a:hlinkClick r:id="rId3" action="ppaction://hlinksldjump"/>
              </a:rPr>
              <a:t>WONDERINGS</a:t>
            </a:r>
            <a:endParaRPr lang="en-AU" sz="2000" dirty="0" smtClean="0">
              <a:solidFill>
                <a:schemeClr val="bg1"/>
              </a:solidFill>
            </a:endParaRPr>
          </a:p>
          <a:p>
            <a:pPr algn="ctr">
              <a:buNone/>
            </a:pPr>
            <a:r>
              <a:rPr lang="en-AU" sz="2000" dirty="0" smtClean="0">
                <a:solidFill>
                  <a:schemeClr val="bg1"/>
                </a:solidFill>
                <a:hlinkClick r:id="rId4" action="ppaction://hlinksldjump"/>
              </a:rPr>
              <a:t>WHAT IS A WHALE?</a:t>
            </a:r>
            <a:endParaRPr lang="en-AU" sz="2000" dirty="0" smtClean="0">
              <a:solidFill>
                <a:schemeClr val="bg1"/>
              </a:solidFill>
            </a:endParaRPr>
          </a:p>
          <a:p>
            <a:pPr algn="ctr">
              <a:buNone/>
            </a:pPr>
            <a:r>
              <a:rPr lang="en-AU" sz="2000" dirty="0" smtClean="0">
                <a:solidFill>
                  <a:schemeClr val="bg1"/>
                </a:solidFill>
                <a:hlinkClick r:id="rId5" action="ppaction://hlinksldjump"/>
              </a:rPr>
              <a:t>SIMILARITIES TO OTHER MAMMALS</a:t>
            </a:r>
            <a:endParaRPr lang="en-AU" sz="2000" dirty="0" smtClean="0">
              <a:solidFill>
                <a:schemeClr val="bg1"/>
              </a:solidFill>
            </a:endParaRPr>
          </a:p>
          <a:p>
            <a:pPr algn="ctr">
              <a:buNone/>
            </a:pPr>
            <a:r>
              <a:rPr lang="en-AU" sz="2000" dirty="0" smtClean="0">
                <a:solidFill>
                  <a:schemeClr val="bg1"/>
                </a:solidFill>
                <a:hlinkClick r:id="rId6" action="ppaction://hlinksldjump"/>
              </a:rPr>
              <a:t>WATER ACTIVITIES</a:t>
            </a:r>
            <a:endParaRPr lang="en-AU" sz="2000" dirty="0" smtClean="0">
              <a:solidFill>
                <a:schemeClr val="bg1"/>
              </a:solidFill>
            </a:endParaRPr>
          </a:p>
          <a:p>
            <a:pPr algn="ctr">
              <a:buNone/>
            </a:pPr>
            <a:r>
              <a:rPr lang="en-AU" sz="2000" dirty="0" smtClean="0">
                <a:solidFill>
                  <a:schemeClr val="bg1"/>
                </a:solidFill>
                <a:hlinkClick r:id="rId7" action="ppaction://hlinksldjump"/>
              </a:rPr>
              <a:t>SOCIAL BEHAVIOUR</a:t>
            </a:r>
            <a:endParaRPr lang="en-AU" sz="2000" dirty="0" smtClean="0">
              <a:solidFill>
                <a:schemeClr val="bg1"/>
              </a:solidFill>
            </a:endParaRPr>
          </a:p>
          <a:p>
            <a:pPr algn="ctr">
              <a:buNone/>
            </a:pPr>
            <a:r>
              <a:rPr lang="en-AU" sz="2000" dirty="0" smtClean="0">
                <a:solidFill>
                  <a:schemeClr val="bg1"/>
                </a:solidFill>
                <a:hlinkClick r:id="rId8" action="ppaction://hlinksldjump"/>
              </a:rPr>
              <a:t>SIGHT</a:t>
            </a:r>
            <a:endParaRPr lang="en-AU" sz="2000" dirty="0" smtClean="0">
              <a:solidFill>
                <a:schemeClr val="bg1"/>
              </a:solidFill>
            </a:endParaRPr>
          </a:p>
          <a:p>
            <a:pPr algn="ctr">
              <a:buNone/>
            </a:pPr>
            <a:r>
              <a:rPr lang="en-AU" sz="2000" dirty="0" smtClean="0">
                <a:solidFill>
                  <a:schemeClr val="bg1"/>
                </a:solidFill>
                <a:hlinkClick r:id="rId9" action="ppaction://hlinksldjump"/>
              </a:rPr>
              <a:t>HEARING</a:t>
            </a:r>
            <a:endParaRPr lang="en-AU" sz="2000" dirty="0" smtClean="0">
              <a:solidFill>
                <a:schemeClr val="bg1"/>
              </a:solidFill>
            </a:endParaRPr>
          </a:p>
          <a:p>
            <a:pPr algn="ctr">
              <a:buNone/>
            </a:pPr>
            <a:r>
              <a:rPr lang="en-AU" sz="2000" dirty="0" smtClean="0">
                <a:solidFill>
                  <a:schemeClr val="bg1"/>
                </a:solidFill>
                <a:hlinkClick r:id="rId10" action="ppaction://hlinksldjump"/>
              </a:rPr>
              <a:t>ECHOLOCATION</a:t>
            </a:r>
            <a:endParaRPr lang="en-AU" sz="2000" dirty="0" smtClean="0">
              <a:solidFill>
                <a:schemeClr val="bg1"/>
              </a:solidFill>
            </a:endParaRPr>
          </a:p>
          <a:p>
            <a:pPr algn="ctr">
              <a:buNone/>
            </a:pPr>
            <a:r>
              <a:rPr lang="en-AU" sz="2000" dirty="0" smtClean="0">
                <a:solidFill>
                  <a:schemeClr val="bg1"/>
                </a:solidFill>
                <a:hlinkClick r:id="rId11" action="ppaction://hlinksldjump"/>
              </a:rPr>
              <a:t>SMELL</a:t>
            </a:r>
            <a:endParaRPr lang="en-AU" sz="2000" dirty="0" smtClean="0">
              <a:solidFill>
                <a:schemeClr val="bg1"/>
              </a:solidFill>
            </a:endParaRPr>
          </a:p>
          <a:p>
            <a:pPr algn="ctr">
              <a:buNone/>
            </a:pPr>
            <a:r>
              <a:rPr lang="en-AU" sz="2000" dirty="0" smtClean="0">
                <a:solidFill>
                  <a:schemeClr val="bg1"/>
                </a:solidFill>
                <a:hlinkClick r:id="rId12" action="ppaction://hlinksldjump"/>
              </a:rPr>
              <a:t>TASTE &amp; TOUCH</a:t>
            </a:r>
            <a:endParaRPr lang="en-AU" sz="2000" dirty="0" smtClean="0">
              <a:solidFill>
                <a:schemeClr val="bg1"/>
              </a:solidFill>
            </a:endParaRPr>
          </a:p>
          <a:p>
            <a:pPr algn="ctr">
              <a:buNone/>
            </a:pPr>
            <a:r>
              <a:rPr lang="en-AU" sz="2000" dirty="0" smtClean="0">
                <a:solidFill>
                  <a:schemeClr val="bg1"/>
                </a:solidFill>
                <a:hlinkClick r:id="rId13" action="ppaction://hlinksldjump"/>
              </a:rPr>
              <a:t>PICTURE PAGE</a:t>
            </a:r>
            <a:endParaRPr lang="en-AU" sz="2000" dirty="0" smtClean="0">
              <a:solidFill>
                <a:schemeClr val="bg1"/>
              </a:solidFill>
              <a:hlinkClick r:id="rId14" action="ppaction://hlinksldjump"/>
            </a:endParaRPr>
          </a:p>
          <a:p>
            <a:pPr algn="ctr">
              <a:buNone/>
            </a:pPr>
            <a:r>
              <a:rPr lang="en-AU" sz="2000" dirty="0" smtClean="0">
                <a:solidFill>
                  <a:schemeClr val="bg1"/>
                </a:solidFill>
                <a:hlinkClick r:id="rId14" action="ppaction://hlinksldjump"/>
              </a:rPr>
              <a:t>BIBLIOGRAPHY</a:t>
            </a:r>
            <a:endParaRPr lang="en-AU" sz="2000" dirty="0" smtClean="0">
              <a:solidFill>
                <a:schemeClr val="bg1"/>
              </a:solidFill>
            </a:endParaRPr>
          </a:p>
          <a:p>
            <a:pPr algn="ctr">
              <a:buNone/>
            </a:pPr>
            <a:r>
              <a:rPr lang="en-AU" sz="2000" dirty="0" smtClean="0">
                <a:solidFill>
                  <a:schemeClr val="bg1"/>
                </a:solidFill>
                <a:hlinkClick r:id="rId15" action="ppaction://hlinksldjump"/>
              </a:rPr>
              <a:t>THE END!</a:t>
            </a:r>
            <a:endParaRPr lang="en-AU" sz="2000" dirty="0" smtClean="0">
              <a:solidFill>
                <a:schemeClr val="bg1"/>
              </a:solidFill>
            </a:endParaRPr>
          </a:p>
          <a:p>
            <a:pPr algn="ctr">
              <a:buNone/>
            </a:pPr>
            <a:endParaRPr lang="en-AU" sz="2000" dirty="0" smtClean="0">
              <a:solidFill>
                <a:srgbClr val="0070C0"/>
              </a:solidFill>
            </a:endParaRP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rPr>
              <a:t>WONDERINGS</a:t>
            </a:r>
            <a:endParaRPr lang="en-AU" dirty="0">
              <a:solidFill>
                <a:srgbClr val="0070C0"/>
              </a:solidFill>
            </a:endParaRPr>
          </a:p>
        </p:txBody>
      </p:sp>
      <p:sp>
        <p:nvSpPr>
          <p:cNvPr id="3" name="Content Placeholder 2"/>
          <p:cNvSpPr>
            <a:spLocks noGrp="1"/>
          </p:cNvSpPr>
          <p:nvPr>
            <p:ph idx="1"/>
          </p:nvPr>
        </p:nvSpPr>
        <p:spPr/>
        <p:txBody>
          <a:bodyPr/>
          <a:lstStyle/>
          <a:p>
            <a:pPr marL="514350" indent="-514350">
              <a:buAutoNum type="arabicPeriod"/>
            </a:pPr>
            <a:r>
              <a:rPr lang="en-AU" dirty="0" smtClean="0">
                <a:solidFill>
                  <a:srgbClr val="0070C0"/>
                </a:solidFill>
              </a:rPr>
              <a:t>Does a whale breathe any differently to a fish?</a:t>
            </a:r>
          </a:p>
          <a:p>
            <a:pPr marL="514350" indent="-514350">
              <a:buNone/>
            </a:pPr>
            <a:r>
              <a:rPr lang="en-AU" dirty="0" smtClean="0">
                <a:solidFill>
                  <a:srgbClr val="0070C0"/>
                </a:solidFill>
              </a:rPr>
              <a:t>2. How much of their lives do they spend in the water?</a:t>
            </a:r>
          </a:p>
          <a:p>
            <a:pPr marL="514350" indent="-514350">
              <a:buNone/>
            </a:pPr>
            <a:r>
              <a:rPr lang="en-AU" dirty="0" smtClean="0">
                <a:solidFill>
                  <a:srgbClr val="0070C0"/>
                </a:solidFill>
              </a:rPr>
              <a:t>3. Do they have any special swimming activities?</a:t>
            </a:r>
          </a:p>
          <a:p>
            <a:pPr marL="514350" indent="-514350">
              <a:buNone/>
            </a:pPr>
            <a:r>
              <a:rPr lang="en-AU" dirty="0" smtClean="0">
                <a:solidFill>
                  <a:srgbClr val="0070C0"/>
                </a:solidFill>
              </a:rPr>
              <a:t>4. Are they any similar to Dolphins?</a:t>
            </a:r>
            <a:endParaRPr lang="en-AU" dirty="0">
              <a:solidFill>
                <a:srgbClr val="0070C0"/>
              </a:solidFill>
            </a:endParaRP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70C0"/>
                </a:solidFill>
              </a:rPr>
              <a:t>WHAT IS A WHALE?</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dirty="0">
                <a:solidFill>
                  <a:srgbClr val="0070C0"/>
                </a:solidFill>
              </a:rPr>
              <a:t>A whale is a large, smart aquatic animal. They spend their entire lives in the water. Whales may be a sort of mammal, but they breathe differently to fish. Whales have blowholes, which is what they breathe through which then goes to their lungs. Fish on the other hand, use gills to breathe with. Whales have extremely smooth bodies that are easier to move within the water. Whales are just about the only mammal that spends its whole life in the water apart from sea cows, (manatees). </a:t>
            </a:r>
          </a:p>
          <a:p>
            <a:pPr>
              <a:buNone/>
            </a:pPr>
            <a:endParaRPr lang="en-AU" dirty="0">
              <a:solidFill>
                <a:srgbClr val="0070C0"/>
              </a:solidFill>
            </a:endParaRPr>
          </a:p>
        </p:txBody>
      </p:sp>
    </p:spTree>
  </p:cSld>
  <p:clrMapOvr>
    <a:masterClrMapping/>
  </p:clrMapOvr>
  <p:transition spd="slow">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8229600" cy="1143000"/>
          </a:xfrm>
        </p:spPr>
        <p:txBody>
          <a:bodyPr>
            <a:normAutofit/>
          </a:bodyPr>
          <a:lstStyle/>
          <a:p>
            <a:r>
              <a:rPr lang="en-AU" sz="3200" dirty="0" smtClean="0">
                <a:solidFill>
                  <a:srgbClr val="0070C0"/>
                </a:solidFill>
              </a:rPr>
              <a:t>SIMILARITIES TO OTHER MAMMALS</a:t>
            </a:r>
            <a:endParaRPr lang="en-AU" sz="3200" dirty="0">
              <a:solidFill>
                <a:srgbClr val="0070C0"/>
              </a:solidFill>
            </a:endParaRPr>
          </a:p>
        </p:txBody>
      </p:sp>
      <p:sp>
        <p:nvSpPr>
          <p:cNvPr id="3" name="Content Placeholder 2"/>
          <p:cNvSpPr>
            <a:spLocks noGrp="1"/>
          </p:cNvSpPr>
          <p:nvPr>
            <p:ph idx="1"/>
          </p:nvPr>
        </p:nvSpPr>
        <p:spPr/>
        <p:txBody>
          <a:bodyPr/>
          <a:lstStyle/>
          <a:p>
            <a:pPr>
              <a:buNone/>
            </a:pPr>
            <a:r>
              <a:rPr lang="en-AU" dirty="0">
                <a:solidFill>
                  <a:srgbClr val="0070C0"/>
                </a:solidFill>
              </a:rPr>
              <a:t>1. Whales breathe air into lungs</a:t>
            </a:r>
          </a:p>
          <a:p>
            <a:pPr>
              <a:buNone/>
            </a:pPr>
            <a:r>
              <a:rPr lang="en-AU" dirty="0">
                <a:solidFill>
                  <a:srgbClr val="0070C0"/>
                </a:solidFill>
              </a:rPr>
              <a:t>2. </a:t>
            </a:r>
            <a:r>
              <a:rPr lang="en-AU" dirty="0" smtClean="0">
                <a:solidFill>
                  <a:srgbClr val="0070C0"/>
                </a:solidFill>
              </a:rPr>
              <a:t>Whales have hair. Their hair is a lot less than a normal mammal.</a:t>
            </a:r>
            <a:endParaRPr lang="en-AU" dirty="0">
              <a:solidFill>
                <a:srgbClr val="0070C0"/>
              </a:solidFill>
            </a:endParaRPr>
          </a:p>
          <a:p>
            <a:pPr>
              <a:buNone/>
            </a:pPr>
            <a:r>
              <a:rPr lang="en-AU" dirty="0">
                <a:solidFill>
                  <a:srgbClr val="0070C0"/>
                </a:solidFill>
              </a:rPr>
              <a:t>3. Whales have a very high body temperature, as they are warm blooded.</a:t>
            </a:r>
          </a:p>
          <a:p>
            <a:pPr>
              <a:buNone/>
            </a:pPr>
            <a:r>
              <a:rPr lang="en-AU" dirty="0">
                <a:solidFill>
                  <a:srgbClr val="0070C0"/>
                </a:solidFill>
              </a:rPr>
              <a:t>4. Whales have a four chambered heart.	</a:t>
            </a:r>
          </a:p>
          <a:p>
            <a:pPr>
              <a:buNone/>
            </a:pPr>
            <a:r>
              <a:rPr lang="en-AU" dirty="0">
                <a:solidFill>
                  <a:srgbClr val="0070C0"/>
                </a:solidFill>
              </a:rPr>
              <a:t>5. Whales do not lay eggs for their young to be born.</a:t>
            </a:r>
          </a:p>
          <a:p>
            <a:pPr>
              <a:buNone/>
            </a:pPr>
            <a:endParaRPr lang="en-AU" dirty="0">
              <a:solidFill>
                <a:srgbClr val="0070C0"/>
              </a:solidFill>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70C0"/>
                </a:solidFill>
              </a:rPr>
              <a:t>WATER ACTIVITIES</a:t>
            </a:r>
            <a:endParaRPr lang="en-AU"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pPr>
              <a:buNone/>
            </a:pPr>
            <a:r>
              <a:rPr lang="en-AU" dirty="0">
                <a:solidFill>
                  <a:srgbClr val="0070C0"/>
                </a:solidFill>
              </a:rPr>
              <a:t>Whales spend 75% of the time doing the following activities:</a:t>
            </a:r>
          </a:p>
          <a:p>
            <a:pPr>
              <a:buNone/>
            </a:pPr>
            <a:r>
              <a:rPr lang="en-AU" dirty="0">
                <a:solidFill>
                  <a:srgbClr val="0070C0"/>
                </a:solidFill>
              </a:rPr>
              <a:t>Breaching: Many whales are very acrobatic. Whales sometimes jump very high and take a huge slap back into the water. Breaching is used for playing around or stretching the skin. Sometimes they even have a social meaning. Spyhopping: Many whales do this either because they need food, a place to stay or even just to look around. </a:t>
            </a:r>
          </a:p>
          <a:p>
            <a:pPr>
              <a:buNone/>
            </a:pPr>
            <a:r>
              <a:rPr lang="en-AU" dirty="0">
                <a:solidFill>
                  <a:srgbClr val="0070C0"/>
                </a:solidFill>
              </a:rPr>
              <a:t>Lobtailing: Many whales slap their tail into the air and swing it around. This is known as whale lobtailing. This sound is extremely loud. Research shows that the meaning for Lobtailing is unknown but is probably used only for warnings. </a:t>
            </a:r>
          </a:p>
          <a:p>
            <a:pPr>
              <a:buNone/>
            </a:pPr>
            <a:r>
              <a:rPr lang="en-AU" dirty="0">
                <a:solidFill>
                  <a:srgbClr val="0070C0"/>
                </a:solidFill>
              </a:rPr>
              <a:t>Logging: Logging is where a whale lies at the top of the water resting with its tail hanging down. Normally the fins are uncovered whilst lying still.</a:t>
            </a:r>
          </a:p>
          <a:p>
            <a:pPr>
              <a:buNone/>
            </a:pPr>
            <a:endParaRPr lang="en-AU" dirty="0">
              <a:solidFill>
                <a:srgbClr val="0070C0"/>
              </a:solidFill>
            </a:endParaRPr>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solidFill>
                  <a:srgbClr val="0070C0"/>
                </a:solidFill>
              </a:rPr>
              <a:t>SOCIAL BEHAVIOUR</a:t>
            </a:r>
            <a:endParaRPr lang="en-AU" dirty="0">
              <a:solidFill>
                <a:srgbClr val="0070C0"/>
              </a:solidFill>
            </a:endParaRPr>
          </a:p>
        </p:txBody>
      </p:sp>
      <p:sp>
        <p:nvSpPr>
          <p:cNvPr id="3" name="Content Placeholder 2"/>
          <p:cNvSpPr>
            <a:spLocks noGrp="1"/>
          </p:cNvSpPr>
          <p:nvPr>
            <p:ph idx="1"/>
          </p:nvPr>
        </p:nvSpPr>
        <p:spPr/>
        <p:txBody>
          <a:bodyPr>
            <a:normAutofit/>
          </a:bodyPr>
          <a:lstStyle/>
          <a:p>
            <a:pPr>
              <a:buNone/>
            </a:pPr>
            <a:r>
              <a:rPr lang="en-AU" sz="3600" dirty="0">
                <a:solidFill>
                  <a:srgbClr val="0070C0"/>
                </a:solidFill>
              </a:rPr>
              <a:t>The social ties are very strong with Whales. The strongest ties are between a mother and a calf. A pod is a social group of whales. Many whales travel alone like the Baleen whale. Whales like very sharp toothed whales travel in huge groups. The toothed whales hunt their prey most of the time.</a:t>
            </a:r>
          </a:p>
        </p:txBody>
      </p:sp>
    </p:spTree>
  </p:cSld>
  <p:clrMapOvr>
    <a:masterClrMapping/>
  </p:clrMapOvr>
  <p:transition spd="slow">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rPr>
              <a:t>SIGHT</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sz="4000" dirty="0">
                <a:solidFill>
                  <a:srgbClr val="0070C0"/>
                </a:solidFill>
              </a:rPr>
              <a:t>Whales’ vision is not too important if they are near the top of the water. The time when the water is dark and murky is when it is very deep and need their vision most. In the water the light doesn’t go very far so it gets dark in the water very easily. </a:t>
            </a:r>
          </a:p>
          <a:p>
            <a:pPr>
              <a:buNone/>
            </a:pPr>
            <a:endParaRPr lang="en-AU" dirty="0">
              <a:solidFill>
                <a:srgbClr val="0070C0"/>
              </a:solidFill>
            </a:endParaRPr>
          </a:p>
        </p:txBody>
      </p:sp>
    </p:spTree>
  </p:cSld>
  <p:clrMapOvr>
    <a:masterClrMapping/>
  </p:clrMapOvr>
  <p:transition spd="slow">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70C0"/>
                </a:solidFill>
              </a:rPr>
              <a:t>HEARING</a:t>
            </a:r>
            <a:endParaRPr lang="en-AU" dirty="0">
              <a:solidFill>
                <a:srgbClr val="0070C0"/>
              </a:solidFill>
            </a:endParaRPr>
          </a:p>
        </p:txBody>
      </p:sp>
      <p:sp>
        <p:nvSpPr>
          <p:cNvPr id="3" name="Content Placeholder 2"/>
          <p:cNvSpPr>
            <a:spLocks noGrp="1"/>
          </p:cNvSpPr>
          <p:nvPr>
            <p:ph idx="1"/>
          </p:nvPr>
        </p:nvSpPr>
        <p:spPr/>
        <p:txBody>
          <a:bodyPr/>
          <a:lstStyle/>
          <a:p>
            <a:pPr>
              <a:buNone/>
            </a:pPr>
            <a:r>
              <a:rPr lang="en-AU" dirty="0">
                <a:solidFill>
                  <a:srgbClr val="0070C0"/>
                </a:solidFill>
              </a:rPr>
              <a:t>Sound is carried much easier through the water compared to air which is much more difficult to carry. Toothed Whales and Dolphins have excellent hearing conditions whilst using echolocation to sense objects. These sounds are very short and powerful whilst bouncing off objects near it. The animal hears the sound and </a:t>
            </a:r>
            <a:r>
              <a:rPr lang="en-AU" dirty="0" smtClean="0">
                <a:solidFill>
                  <a:srgbClr val="0070C0"/>
                </a:solidFill>
              </a:rPr>
              <a:t>makes </a:t>
            </a:r>
            <a:r>
              <a:rPr lang="en-AU" dirty="0">
                <a:solidFill>
                  <a:srgbClr val="0070C0"/>
                </a:solidFill>
              </a:rPr>
              <a:t>it easier to track. The objects that they hear </a:t>
            </a:r>
            <a:r>
              <a:rPr lang="en-AU" dirty="0" smtClean="0">
                <a:solidFill>
                  <a:srgbClr val="0070C0"/>
                </a:solidFill>
              </a:rPr>
              <a:t>are most likely to </a:t>
            </a:r>
            <a:r>
              <a:rPr lang="en-AU" dirty="0">
                <a:solidFill>
                  <a:srgbClr val="0070C0"/>
                </a:solidFill>
              </a:rPr>
              <a:t>be prey. </a:t>
            </a:r>
          </a:p>
          <a:p>
            <a:pPr>
              <a:buNone/>
            </a:pPr>
            <a:endParaRPr lang="en-AU" dirty="0">
              <a:solidFill>
                <a:srgbClr val="0070C0"/>
              </a:solidFill>
            </a:endParaRPr>
          </a:p>
        </p:txBody>
      </p:sp>
    </p:spTree>
  </p:cSld>
  <p:clrMapOvr>
    <a:masterClrMapping/>
  </p:clrMapOvr>
  <p:transition spd="slow">
    <p:strips dir="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ain2">
      <a:majorFont>
        <a:latin typeface="Goudy Stout"/>
        <a:ea typeface=""/>
        <a:cs typeface=""/>
      </a:majorFont>
      <a:minorFont>
        <a:latin typeface="Chille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TotalTime>
  <Words>825</Words>
  <Application>Microsoft Office PowerPoint</Application>
  <PresentationFormat>On-screen Show (4:3)</PresentationFormat>
  <Paragraphs>63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CONTENTS</vt:lpstr>
      <vt:lpstr>WONDERINGS</vt:lpstr>
      <vt:lpstr>WHAT IS A WHALE?</vt:lpstr>
      <vt:lpstr>SIMILARITIES TO OTHER MAMMALS</vt:lpstr>
      <vt:lpstr>WATER ACTIVITIES</vt:lpstr>
      <vt:lpstr>SOCIAL BEHAVIOUR</vt:lpstr>
      <vt:lpstr>SIGHT</vt:lpstr>
      <vt:lpstr>HEARING</vt:lpstr>
      <vt:lpstr>ECHOLOCATION</vt:lpstr>
      <vt:lpstr>SMELL</vt:lpstr>
      <vt:lpstr>TASTE &amp; TOUCH</vt:lpstr>
      <vt:lpstr>PICTURE PAGE</vt:lpstr>
      <vt:lpstr>BIBLIOGRAPHY</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angela</dc:creator>
  <cp:lastModifiedBy>Education</cp:lastModifiedBy>
  <cp:revision>16</cp:revision>
  <dcterms:created xsi:type="dcterms:W3CDTF">2010-05-27T23:28:04Z</dcterms:created>
  <dcterms:modified xsi:type="dcterms:W3CDTF">2010-05-31T02:25:17Z</dcterms:modified>
</cp:coreProperties>
</file>